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72"/>
  </p:notesMasterIdLst>
  <p:sldIdLst>
    <p:sldId id="258" r:id="rId2"/>
    <p:sldId id="323" r:id="rId3"/>
    <p:sldId id="326" r:id="rId4"/>
    <p:sldId id="330" r:id="rId5"/>
    <p:sldId id="324" r:id="rId6"/>
    <p:sldId id="327" r:id="rId7"/>
    <p:sldId id="328" r:id="rId8"/>
    <p:sldId id="329" r:id="rId9"/>
    <p:sldId id="331" r:id="rId10"/>
    <p:sldId id="332" r:id="rId11"/>
    <p:sldId id="257" r:id="rId12"/>
    <p:sldId id="256" r:id="rId13"/>
    <p:sldId id="272"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325"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Lst>
  <p:sldSz cx="9144000" cy="5143500" type="screen16x9"/>
  <p:notesSz cx="6858000" cy="9144000"/>
  <p:embeddedFontLst>
    <p:embeddedFont>
      <p:font typeface="Consolas" panose="020B0609020204030204" pitchFamily="49" charset="0"/>
      <p:regular r:id="rId73"/>
      <p:bold r:id="rId74"/>
      <p:italic r:id="rId75"/>
      <p:boldItalic r:id="rId76"/>
    </p:embeddedFont>
    <p:embeddedFont>
      <p:font typeface="Open Sans" panose="020B0606030504020204" pitchFamily="34" charset="0"/>
      <p:regular r:id="rId77"/>
      <p:bold r:id="rId78"/>
      <p:italic r:id="rId79"/>
      <p:boldItalic r:id="rId80"/>
    </p:embeddedFont>
    <p:embeddedFont>
      <p:font typeface="Open Sans ExtraBold" panose="020B0906030804020204" pitchFamily="34" charset="0"/>
      <p:bold r:id="rId81"/>
      <p:italic r:id="rId82"/>
      <p:boldItalic r:id="rId83"/>
    </p:embeddedFont>
    <p:embeddedFont>
      <p:font typeface="Roboto Slab" panose="020B0604020202020204" charset="0"/>
      <p:regular r:id="rId84"/>
      <p:bold r:id="rId85"/>
    </p:embeddedFont>
    <p:embeddedFont>
      <p:font typeface="Roboto Slab Regular" panose="020B0604020202020204" charset="0"/>
      <p:regular r:id="rId86"/>
      <p:bold r:id="rId87"/>
    </p:embeddedFont>
    <p:embeddedFont>
      <p:font typeface="Source Sans Pro Light" panose="020B0403030403020204" pitchFamily="3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58"/>
  </p:normalViewPr>
  <p:slideViewPr>
    <p:cSldViewPr snapToGrid="0" snapToObjects="1">
      <p:cViewPr varScale="1">
        <p:scale>
          <a:sx n="150" d="100"/>
          <a:sy n="150" d="100"/>
        </p:scale>
        <p:origin x="456"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86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25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970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853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drive.google.com/drive/folders/1H4wNOqF9lqjvuz2ThJcQw0Y7WujXbIlk?usp=sharin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lassanov/AspNetPlatformDemo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9.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revious-versions/aspnet/bb470252(v=vs.100)#life-cycle-stage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4.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38990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
        <p:nvSpPr>
          <p:cNvPr id="5" name="Google Shape;478;p54">
            <a:extLst>
              <a:ext uri="{FF2B5EF4-FFF2-40B4-BE49-F238E27FC236}">
                <a16:creationId xmlns:a16="http://schemas.microsoft.com/office/drawing/2014/main" id="{A0EA18FD-E222-45F1-9A43-84F427F3246D}"/>
              </a:ext>
            </a:extLst>
          </p:cNvPr>
          <p:cNvSpPr txBox="1">
            <a:spLocks/>
          </p:cNvSpPr>
          <p:nvPr/>
        </p:nvSpPr>
        <p:spPr>
          <a:xfrm>
            <a:off x="316500" y="4222863"/>
            <a:ext cx="8511000" cy="53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accent3"/>
              </a:buClr>
              <a:buSzPts val="1400"/>
              <a:buFont typeface="Roboto Slab Regular"/>
              <a:buNone/>
              <a:defRPr sz="1400" b="0" i="0" u="none" strike="noStrike" cap="none">
                <a:solidFill>
                  <a:schemeClr val="accent3"/>
                </a:solidFill>
                <a:latin typeface="Roboto Slab Regular"/>
                <a:ea typeface="Roboto Slab Regular"/>
                <a:cs typeface="Roboto Slab Regular"/>
                <a:sym typeface="Roboto Slab Regular"/>
              </a:defRPr>
            </a:lvl1pPr>
            <a:lvl2pPr marL="914400" marR="0" lvl="1"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r>
              <a:rPr lang="en-US" sz="1100" dirty="0"/>
              <a:t>Impressions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For each requests there are multiple modules, but only 1 handler</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Built-in handlers for MVC, Web Forms, Web API, </a:t>
            </a:r>
            <a:r>
              <a:rPr lang="en-US" dirty="0" err="1">
                <a:solidFill>
                  <a:schemeClr val="tx1"/>
                </a:solidFill>
                <a:latin typeface="Roboto Slab Regular" panose="020B0604020202020204" charset="0"/>
                <a:ea typeface="Roboto Slab Regular" panose="020B0604020202020204" charset="0"/>
              </a:rPr>
              <a:t>SignalR</a:t>
            </a:r>
            <a:r>
              <a:rPr lang="en-US" dirty="0">
                <a:solidFill>
                  <a:schemeClr val="tx1"/>
                </a:solidFill>
                <a:latin typeface="Roboto Slab Regular" panose="020B0604020202020204" charset="0"/>
                <a:ea typeface="Roboto Slab Regular" panose="020B0604020202020204" charset="0"/>
              </a:rPr>
              <a:t>, as well as custom handlers. The ASP.NET Platform treats them all equally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 vs Handlers</a:t>
            </a:r>
          </a:p>
        </p:txBody>
      </p:sp>
    </p:spTree>
    <p:extLst>
      <p:ext uri="{BB962C8B-B14F-4D97-AF65-F5344CB8AC3E}">
        <p14:creationId xmlns:p14="http://schemas.microsoft.com/office/powerpoint/2010/main" val="1130406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C l i c k  t o  a d d  s u b t i t l e</a:t>
            </a:r>
            <a:endParaRPr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989400"/>
            <a:ext cx="5309247" cy="36080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 little bit misleading title, it’s about the ASP.NET Platform, not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 Web Forms, Web API,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lnSpc>
                <a:spcPct val="200000"/>
              </a:lnSpc>
              <a:spcAft>
                <a:spcPts val="1600"/>
              </a:spcAft>
              <a:buNone/>
            </a:pP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hlinkClick r:id="rId3"/>
              </a:rPr>
              <a:t>https://github.com/klassanov/AspNetPlatformDemos</a:t>
            </a:r>
            <a:endParaRPr lang="en-US" b="1"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pic>
        <p:nvPicPr>
          <p:cNvPr id="3" name="Graphic 2">
            <a:extLst>
              <a:ext uri="{FF2B5EF4-FFF2-40B4-BE49-F238E27FC236}">
                <a16:creationId xmlns:a16="http://schemas.microsoft.com/office/drawing/2014/main" id="{E2612869-73D1-48E2-9B1A-01AD7CCA27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3937" y="3849300"/>
            <a:ext cx="304800" cy="304800"/>
          </a:xfrm>
          <a:prstGeom prst="rect">
            <a:avLst/>
          </a:prstGeom>
        </p:spPr>
      </p:pic>
      <p:sp>
        <p:nvSpPr>
          <p:cNvPr id="6" name="Google Shape;649;p68">
            <a:extLst>
              <a:ext uri="{FF2B5EF4-FFF2-40B4-BE49-F238E27FC236}">
                <a16:creationId xmlns:a16="http://schemas.microsoft.com/office/drawing/2014/main" id="{1092D3A8-BBB0-4B89-B743-ED18FFBE5BE8}"/>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Book</a:t>
            </a:r>
            <a:endParaRPr dirty="0"/>
          </a:p>
        </p:txBody>
      </p:sp>
    </p:spTree>
    <p:extLst>
      <p:ext uri="{BB962C8B-B14F-4D97-AF65-F5344CB8AC3E}">
        <p14:creationId xmlns:p14="http://schemas.microsoft.com/office/powerpoint/2010/main" val="2699337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158355" y="2116517"/>
            <a:ext cx="4529470" cy="910466"/>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The ASP.NET Platform provides common features and services to the ASP.NET Technology stack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grpSp>
        <p:nvGrpSpPr>
          <p:cNvPr id="2" name="Group 1">
            <a:extLst>
              <a:ext uri="{FF2B5EF4-FFF2-40B4-BE49-F238E27FC236}">
                <a16:creationId xmlns:a16="http://schemas.microsoft.com/office/drawing/2014/main" id="{93C0A0B6-8473-4AEE-B1DE-1717BC8AE9B3}"/>
              </a:ext>
            </a:extLst>
          </p:cNvPr>
          <p:cNvGrpSpPr/>
          <p:nvPr/>
        </p:nvGrpSpPr>
        <p:grpSpPr>
          <a:xfrm>
            <a:off x="5619758" y="1279750"/>
            <a:ext cx="2529003" cy="3396226"/>
            <a:chOff x="5168908" y="1279750"/>
            <a:chExt cx="2529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6082814"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5168908" y="3666942"/>
              <a:ext cx="2529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4396812"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5239813" y="2055387"/>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gr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ASP.NET Platform</a:t>
            </a:r>
            <a:endParaRPr dirty="0"/>
          </a:p>
        </p:txBody>
      </p:sp>
    </p:spTree>
    <p:extLst>
      <p:ext uri="{BB962C8B-B14F-4D97-AF65-F5344CB8AC3E}">
        <p14:creationId xmlns:p14="http://schemas.microsoft.com/office/powerpoint/2010/main" val="2797609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9;p68">
            <a:extLst>
              <a:ext uri="{FF2B5EF4-FFF2-40B4-BE49-F238E27FC236}">
                <a16:creationId xmlns:a16="http://schemas.microsoft.com/office/drawing/2014/main" id="{02068BD2-A5B7-4871-B978-67CD91DE6FAA}"/>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HttpApplication class aka Global Application class</a:t>
            </a:r>
            <a:endParaRPr dirty="0"/>
          </a:p>
        </p:txBody>
      </p:sp>
      <p:graphicFrame>
        <p:nvGraphicFramePr>
          <p:cNvPr id="10" name="Table 10">
            <a:extLst>
              <a:ext uri="{FF2B5EF4-FFF2-40B4-BE49-F238E27FC236}">
                <a16:creationId xmlns:a16="http://schemas.microsoft.com/office/drawing/2014/main" id="{85503B91-B111-4706-9874-8A66FD59502B}"/>
              </a:ext>
            </a:extLst>
          </p:cNvPr>
          <p:cNvGraphicFramePr>
            <a:graphicFrameLocks noGrp="1"/>
          </p:cNvGraphicFramePr>
          <p:nvPr>
            <p:extLst>
              <p:ext uri="{D42A27DB-BD31-4B8C-83A1-F6EECF244321}">
                <p14:modId xmlns:p14="http://schemas.microsoft.com/office/powerpoint/2010/main" val="2681578843"/>
              </p:ext>
            </p:extLst>
          </p:nvPr>
        </p:nvGraphicFramePr>
        <p:xfrm>
          <a:off x="453600" y="2891790"/>
          <a:ext cx="8236800" cy="1691640"/>
        </p:xfrm>
        <a:graphic>
          <a:graphicData uri="http://schemas.openxmlformats.org/drawingml/2006/table">
            <a:tbl>
              <a:tblPr firstRow="1" bandRow="1">
                <a:tableStyleId>{AFEAB6F0-CF2F-4845-A9D2-E7E9F4DB69FD}</a:tableStyleId>
              </a:tblPr>
              <a:tblGrid>
                <a:gridCol w="2010300">
                  <a:extLst>
                    <a:ext uri="{9D8B030D-6E8A-4147-A177-3AD203B41FA5}">
                      <a16:colId xmlns:a16="http://schemas.microsoft.com/office/drawing/2014/main" val="3389463654"/>
                    </a:ext>
                  </a:extLst>
                </a:gridCol>
                <a:gridCol w="6226500">
                  <a:extLst>
                    <a:ext uri="{9D8B030D-6E8A-4147-A177-3AD203B41FA5}">
                      <a16:colId xmlns:a16="http://schemas.microsoft.com/office/drawing/2014/main" val="210274987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Application </a:t>
                      </a:r>
                      <a:r>
                        <a:rPr lang="it-IT" sz="1600" dirty="0" err="1">
                          <a:solidFill>
                            <a:schemeClr val="tx1"/>
                          </a:solidFill>
                          <a:latin typeface="Roboto Slab Regular" panose="020B0604020202020204" charset="0"/>
                          <a:ea typeface="Roboto Slab Regular" panose="020B0604020202020204" charset="0"/>
                        </a:rPr>
                        <a:t>Type</a:t>
                      </a:r>
                      <a:endParaRPr lang="en-US" sz="1600" dirty="0"/>
                    </a:p>
                    <a:p>
                      <a:endParaRPr lang="en-US" sz="1600" dirty="0"/>
                    </a:p>
                  </a:txBody>
                  <a:tcP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G</a:t>
                      </a:r>
                      <a:r>
                        <a:rPr lang="en-US" sz="1600" dirty="0" err="1">
                          <a:solidFill>
                            <a:schemeClr val="tx1"/>
                          </a:solidFill>
                          <a:latin typeface="Roboto Slab Regular" panose="020B0604020202020204" charset="0"/>
                          <a:ea typeface="Roboto Slab Regular" panose="020B0604020202020204" charset="0"/>
                        </a:rPr>
                        <a:t>lobal.asax</a:t>
                      </a:r>
                      <a:r>
                        <a:rPr lang="en-US" sz="1600" dirty="0">
                          <a:solidFill>
                            <a:schemeClr val="tx1"/>
                          </a:solidFill>
                          <a:latin typeface="Roboto Slab Regular" panose="020B0604020202020204" charset="0"/>
                          <a:ea typeface="Roboto Slab Regular" panose="020B0604020202020204" charset="0"/>
                        </a:rPr>
                        <a:t> content</a:t>
                      </a:r>
                      <a:endParaRPr lang="en-US" sz="1600" dirty="0"/>
                    </a:p>
                    <a:p>
                      <a:endParaRPr lang="en-US" sz="1600" dirty="0"/>
                    </a:p>
                  </a:txBody>
                  <a:tcPr>
                    <a:solidFill>
                      <a:schemeClr val="tx2"/>
                    </a:solidFill>
                  </a:tcPr>
                </a:tc>
                <a:extLst>
                  <a:ext uri="{0D108BD9-81ED-4DB2-BD59-A6C34878D82A}">
                    <a16:rowId xmlns:a16="http://schemas.microsoft.com/office/drawing/2014/main" val="1031654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WebForms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Global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41903715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WebApi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WebApiApplication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1093107327"/>
                  </a:ext>
                </a:extLst>
              </a:tr>
              <a:tr h="370840">
                <a:tc>
                  <a:txBody>
                    <a:bodyPr/>
                    <a:lstStyle/>
                    <a:p>
                      <a:r>
                        <a:rPr lang="it-IT" dirty="0">
                          <a:solidFill>
                            <a:schemeClr val="tx1"/>
                          </a:solidFill>
                          <a:latin typeface="Roboto Slab Regular" panose="020B0604020202020204" charset="0"/>
                          <a:ea typeface="Roboto Slab Regular" panose="020B0604020202020204" charset="0"/>
                        </a:rPr>
                        <a:t>MVC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MvcApplication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p>
                  </a:txBody>
                  <a:tcPr/>
                </a:tc>
                <a:extLst>
                  <a:ext uri="{0D108BD9-81ED-4DB2-BD59-A6C34878D82A}">
                    <a16:rowId xmlns:a16="http://schemas.microsoft.com/office/drawing/2014/main" val="3886998582"/>
                  </a:ext>
                </a:extLst>
              </a:tr>
            </a:tbl>
          </a:graphicData>
        </a:graphic>
      </p:graphicFrame>
      <p:sp>
        <p:nvSpPr>
          <p:cNvPr id="15" name="Google Shape;648;p68">
            <a:extLst>
              <a:ext uri="{FF2B5EF4-FFF2-40B4-BE49-F238E27FC236}">
                <a16:creationId xmlns:a16="http://schemas.microsoft.com/office/drawing/2014/main" id="{9F005491-C57F-4895-9A67-833A7E8FE1E7}"/>
              </a:ext>
            </a:extLst>
          </p:cNvPr>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16" name="Google Shape;647;p68">
            <a:extLst>
              <a:ext uri="{FF2B5EF4-FFF2-40B4-BE49-F238E27FC236}">
                <a16:creationId xmlns:a16="http://schemas.microsoft.com/office/drawing/2014/main" id="{07EB8A42-5FCA-40BD-9197-4FACD4D2F582}"/>
              </a:ext>
            </a:extLst>
          </p:cNvPr>
          <p:cNvSpPr txBox="1">
            <a:spLocks noGrp="1"/>
          </p:cNvSpPr>
          <p:nvPr>
            <p:ph type="body" idx="2"/>
          </p:nvPr>
        </p:nvSpPr>
        <p:spPr>
          <a:xfrm>
            <a:off x="273050" y="1339850"/>
            <a:ext cx="8417350" cy="13906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Defines the methods, properties, and events that are common to all application objects in an ASP.NET application </a:t>
            </a:r>
          </a:p>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Base class for applications that are defined by the user in the </a:t>
            </a:r>
            <a:r>
              <a:rPr lang="en-US" sz="1400" dirty="0" err="1">
                <a:solidFill>
                  <a:schemeClr val="tx1"/>
                </a:solidFill>
                <a:latin typeface="Roboto Slab Regular" panose="020B0604020202020204" charset="0"/>
                <a:ea typeface="Roboto Slab Regular" panose="020B0604020202020204" charset="0"/>
              </a:rPr>
              <a:t>Global.asax</a:t>
            </a:r>
            <a:r>
              <a:rPr lang="en-US" sz="1400" dirty="0">
                <a:solidFill>
                  <a:schemeClr val="tx1"/>
                </a:solidFill>
                <a:latin typeface="Roboto Slab Regular" panose="020B0604020202020204" charset="0"/>
                <a:ea typeface="Roboto Slab Regular" panose="020B0604020202020204" charset="0"/>
              </a:rPr>
              <a:t> file</a:t>
            </a:r>
          </a:p>
        </p:txBody>
      </p:sp>
    </p:spTree>
    <p:extLst>
      <p:ext uri="{BB962C8B-B14F-4D97-AF65-F5344CB8AC3E}">
        <p14:creationId xmlns:p14="http://schemas.microsoft.com/office/powerpoint/2010/main" val="4204959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
        <p:nvSpPr>
          <p:cNvPr id="4" name="Google Shape;649;p68">
            <a:extLst>
              <a:ext uri="{FF2B5EF4-FFF2-40B4-BE49-F238E27FC236}">
                <a16:creationId xmlns:a16="http://schemas.microsoft.com/office/drawing/2014/main" id="{396C24D1-9C20-47CD-AB3E-89B543FAE2CE}"/>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Book Contents</a:t>
            </a:r>
            <a:endParaRPr dirty="0"/>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grpSp>
        <p:nvGrpSpPr>
          <p:cNvPr id="2" name="Group 1">
            <a:extLst>
              <a:ext uri="{FF2B5EF4-FFF2-40B4-BE49-F238E27FC236}">
                <a16:creationId xmlns:a16="http://schemas.microsoft.com/office/drawing/2014/main" id="{D0A93058-D434-47BD-BC9C-8617D378DD61}"/>
              </a:ext>
            </a:extLst>
          </p:cNvPr>
          <p:cNvGrpSpPr/>
          <p:nvPr/>
        </p:nvGrpSpPr>
        <p:grpSpPr>
          <a:xfrm>
            <a:off x="4571999" y="2481378"/>
            <a:ext cx="2974876" cy="207748"/>
            <a:chOff x="4571999" y="2577075"/>
            <a:chExt cx="2974876" cy="207748"/>
          </a:xfrm>
        </p:grpSpPr>
        <p:cxnSp>
          <p:nvCxnSpPr>
            <p:cNvPr id="33" name="Straight Connector 32">
              <a:extLst>
                <a:ext uri="{FF2B5EF4-FFF2-40B4-BE49-F238E27FC236}">
                  <a16:creationId xmlns:a16="http://schemas.microsoft.com/office/drawing/2014/main" id="{4C6CF328-D068-4189-9536-F50DC3F24A8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A8E905-0B28-4189-825A-AC4B6DD5CF96}"/>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35" name="Group 34">
            <a:extLst>
              <a:ext uri="{FF2B5EF4-FFF2-40B4-BE49-F238E27FC236}">
                <a16:creationId xmlns:a16="http://schemas.microsoft.com/office/drawing/2014/main" id="{6952EFA9-C62E-4664-83D5-7B87E48B6F38}"/>
              </a:ext>
            </a:extLst>
          </p:cNvPr>
          <p:cNvGrpSpPr/>
          <p:nvPr/>
        </p:nvGrpSpPr>
        <p:grpSpPr>
          <a:xfrm>
            <a:off x="4583727" y="2874936"/>
            <a:ext cx="2974876" cy="207748"/>
            <a:chOff x="4571999" y="2577075"/>
            <a:chExt cx="2974876" cy="207748"/>
          </a:xfrm>
        </p:grpSpPr>
        <p:cxnSp>
          <p:nvCxnSpPr>
            <p:cNvPr id="36" name="Straight Connector 35">
              <a:extLst>
                <a:ext uri="{FF2B5EF4-FFF2-40B4-BE49-F238E27FC236}">
                  <a16:creationId xmlns:a16="http://schemas.microsoft.com/office/drawing/2014/main" id="{DF14DF70-E38D-4F26-B702-8C270DA7106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60FD8-BAA1-4876-9A90-DF0D0CC3F49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BeginRequest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38" name="Group 37">
            <a:extLst>
              <a:ext uri="{FF2B5EF4-FFF2-40B4-BE49-F238E27FC236}">
                <a16:creationId xmlns:a16="http://schemas.microsoft.com/office/drawing/2014/main" id="{79AF756C-CD3F-4738-807B-4D4F7FB5E24D}"/>
              </a:ext>
            </a:extLst>
          </p:cNvPr>
          <p:cNvGrpSpPr/>
          <p:nvPr/>
        </p:nvGrpSpPr>
        <p:grpSpPr>
          <a:xfrm>
            <a:off x="4586539" y="3078122"/>
            <a:ext cx="2974876" cy="207748"/>
            <a:chOff x="4571999" y="2577075"/>
            <a:chExt cx="2974876" cy="207748"/>
          </a:xfrm>
        </p:grpSpPr>
        <p:cxnSp>
          <p:nvCxnSpPr>
            <p:cNvPr id="39" name="Straight Connector 38">
              <a:extLst>
                <a:ext uri="{FF2B5EF4-FFF2-40B4-BE49-F238E27FC236}">
                  <a16:creationId xmlns:a16="http://schemas.microsoft.com/office/drawing/2014/main" id="{2D2087EB-233C-467D-A60D-9AFFEC6798B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9F525D-B9E5-48FD-ABE4-A10437673B19}"/>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1" name="Group 40">
            <a:extLst>
              <a:ext uri="{FF2B5EF4-FFF2-40B4-BE49-F238E27FC236}">
                <a16:creationId xmlns:a16="http://schemas.microsoft.com/office/drawing/2014/main" id="{71185A2E-A676-4A65-BF3F-C6B4015E7F49}"/>
              </a:ext>
            </a:extLst>
          </p:cNvPr>
          <p:cNvGrpSpPr/>
          <p:nvPr/>
        </p:nvGrpSpPr>
        <p:grpSpPr>
          <a:xfrm>
            <a:off x="4584293" y="3279711"/>
            <a:ext cx="2974876" cy="207748"/>
            <a:chOff x="4571999" y="2577075"/>
            <a:chExt cx="2974876" cy="207748"/>
          </a:xfrm>
        </p:grpSpPr>
        <p:cxnSp>
          <p:nvCxnSpPr>
            <p:cNvPr id="42" name="Straight Connector 41">
              <a:extLst>
                <a:ext uri="{FF2B5EF4-FFF2-40B4-BE49-F238E27FC236}">
                  <a16:creationId xmlns:a16="http://schemas.microsoft.com/office/drawing/2014/main" id="{1241BEA3-962D-40F5-96D3-3F9AF53C1A1B}"/>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0A8B80-D336-44AF-BA00-676A1A05A070}"/>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PostAuthenticateRequest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4" name="Group 43">
            <a:extLst>
              <a:ext uri="{FF2B5EF4-FFF2-40B4-BE49-F238E27FC236}">
                <a16:creationId xmlns:a16="http://schemas.microsoft.com/office/drawing/2014/main" id="{07AE295F-7669-415D-9D9B-9CBB4F0FC021}"/>
              </a:ext>
            </a:extLst>
          </p:cNvPr>
          <p:cNvGrpSpPr/>
          <p:nvPr/>
        </p:nvGrpSpPr>
        <p:grpSpPr>
          <a:xfrm>
            <a:off x="4586539" y="3474051"/>
            <a:ext cx="2974876" cy="207748"/>
            <a:chOff x="4571999" y="2577075"/>
            <a:chExt cx="2974876" cy="207748"/>
          </a:xfrm>
        </p:grpSpPr>
        <p:cxnSp>
          <p:nvCxnSpPr>
            <p:cNvPr id="45" name="Straight Connector 44">
              <a:extLst>
                <a:ext uri="{FF2B5EF4-FFF2-40B4-BE49-F238E27FC236}">
                  <a16:creationId xmlns:a16="http://schemas.microsoft.com/office/drawing/2014/main" id="{ABB3EFE7-DDE9-4D10-A91F-ABEA6BA6E387}"/>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17BBB8-7133-4C91-B548-4700B423FB2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AuthorizeRequest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0" name="Group 49">
            <a:extLst>
              <a:ext uri="{FF2B5EF4-FFF2-40B4-BE49-F238E27FC236}">
                <a16:creationId xmlns:a16="http://schemas.microsoft.com/office/drawing/2014/main" id="{B2C24AED-4AFE-4368-A1E0-107764A053FD}"/>
              </a:ext>
            </a:extLst>
          </p:cNvPr>
          <p:cNvGrpSpPr/>
          <p:nvPr/>
        </p:nvGrpSpPr>
        <p:grpSpPr>
          <a:xfrm>
            <a:off x="4586539" y="3683973"/>
            <a:ext cx="2974876" cy="207748"/>
            <a:chOff x="4571999" y="2577075"/>
            <a:chExt cx="2974876" cy="207748"/>
          </a:xfrm>
        </p:grpSpPr>
        <p:cxnSp>
          <p:nvCxnSpPr>
            <p:cNvPr id="51" name="Straight Connector 50">
              <a:extLst>
                <a:ext uri="{FF2B5EF4-FFF2-40B4-BE49-F238E27FC236}">
                  <a16:creationId xmlns:a16="http://schemas.microsoft.com/office/drawing/2014/main" id="{3CC49ABB-D4F2-4DC1-9D71-823BAC767E9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AD7D4F-6133-43CE-8132-29FB3D2E0351}"/>
                </a:ext>
              </a:extLst>
            </p:cNvPr>
            <p:cNvSpPr txBox="1"/>
            <p:nvPr/>
          </p:nvSpPr>
          <p:spPr>
            <a:xfrm>
              <a:off x="5686301" y="2577075"/>
              <a:ext cx="1860574" cy="207748"/>
            </a:xfrm>
            <a:prstGeom prst="rect">
              <a:avLst/>
            </a:prstGeom>
            <a:noFill/>
          </p:spPr>
          <p:txBody>
            <a:bodyPr wrap="square" rtlCol="0" anchor="t" anchorCtr="0">
              <a:spAutoFit/>
            </a:bodyPr>
            <a:lstStyle/>
            <a:p>
              <a:r>
                <a:rPr lang="it-IT" sz="750" dirty="0">
                  <a:solidFill>
                    <a:schemeClr val="tx1"/>
                  </a:solidFill>
                  <a:latin typeface="Roboto Slab Regular" panose="020B0604020202020204" charset="0"/>
                  <a:ea typeface="Roboto Slab Regular" panose="020B0604020202020204" charset="0"/>
                </a:rPr>
                <a:t> …</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3" name="Group 52">
            <a:extLst>
              <a:ext uri="{FF2B5EF4-FFF2-40B4-BE49-F238E27FC236}">
                <a16:creationId xmlns:a16="http://schemas.microsoft.com/office/drawing/2014/main" id="{8FA8961A-9C18-43E9-9079-5C3CAE510274}"/>
              </a:ext>
            </a:extLst>
          </p:cNvPr>
          <p:cNvGrpSpPr/>
          <p:nvPr/>
        </p:nvGrpSpPr>
        <p:grpSpPr>
          <a:xfrm>
            <a:off x="4577429" y="3883333"/>
            <a:ext cx="2974876" cy="207748"/>
            <a:chOff x="4571999" y="2577075"/>
            <a:chExt cx="2974876" cy="207748"/>
          </a:xfrm>
        </p:grpSpPr>
        <p:cxnSp>
          <p:nvCxnSpPr>
            <p:cNvPr id="54" name="Straight Connector 53">
              <a:extLst>
                <a:ext uri="{FF2B5EF4-FFF2-40B4-BE49-F238E27FC236}">
                  <a16:creationId xmlns:a16="http://schemas.microsoft.com/office/drawing/2014/main" id="{44600574-B48D-4956-897B-ABFA2E2FDD8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87D8A9-4275-4C16-9688-8BC3F2303230}"/>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 </a:t>
              </a:r>
              <a:r>
                <a:rPr lang="it-IT" sz="750" dirty="0" err="1">
                  <a:solidFill>
                    <a:schemeClr val="tx1"/>
                  </a:solidFill>
                  <a:latin typeface="Roboto Slab Regular" panose="020B0604020202020204" charset="0"/>
                  <a:ea typeface="Roboto Slab Regular" panose="020B0604020202020204" charset="0"/>
                </a:rPr>
                <a:t>EndRequest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6" name="Group 55">
            <a:extLst>
              <a:ext uri="{FF2B5EF4-FFF2-40B4-BE49-F238E27FC236}">
                <a16:creationId xmlns:a16="http://schemas.microsoft.com/office/drawing/2014/main" id="{BE13ECC9-A4DF-41B4-B042-CAE2D7C4EFBD}"/>
              </a:ext>
            </a:extLst>
          </p:cNvPr>
          <p:cNvGrpSpPr/>
          <p:nvPr/>
        </p:nvGrpSpPr>
        <p:grpSpPr>
          <a:xfrm>
            <a:off x="4605765" y="4079604"/>
            <a:ext cx="2974876" cy="207748"/>
            <a:chOff x="4571999" y="2577075"/>
            <a:chExt cx="2974876" cy="207748"/>
          </a:xfrm>
        </p:grpSpPr>
        <p:cxnSp>
          <p:nvCxnSpPr>
            <p:cNvPr id="57" name="Straight Connector 56">
              <a:extLst>
                <a:ext uri="{FF2B5EF4-FFF2-40B4-BE49-F238E27FC236}">
                  <a16:creationId xmlns:a16="http://schemas.microsoft.com/office/drawing/2014/main" id="{38E45B82-3F99-40A0-A4B9-982D4A980DC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8D14D2-2792-4547-96DC-BAF156E320C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PreSendRequestHeaders</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9" name="Group 58">
            <a:extLst>
              <a:ext uri="{FF2B5EF4-FFF2-40B4-BE49-F238E27FC236}">
                <a16:creationId xmlns:a16="http://schemas.microsoft.com/office/drawing/2014/main" id="{88D09AF9-5853-42DD-955E-8D6EBEBEA9E1}"/>
              </a:ext>
            </a:extLst>
          </p:cNvPr>
          <p:cNvGrpSpPr/>
          <p:nvPr/>
        </p:nvGrpSpPr>
        <p:grpSpPr>
          <a:xfrm>
            <a:off x="4605765" y="4274536"/>
            <a:ext cx="2974876" cy="207748"/>
            <a:chOff x="4571999" y="2577075"/>
            <a:chExt cx="2974876" cy="207748"/>
          </a:xfrm>
        </p:grpSpPr>
        <p:cxnSp>
          <p:nvCxnSpPr>
            <p:cNvPr id="60" name="Straight Connector 59">
              <a:extLst>
                <a:ext uri="{FF2B5EF4-FFF2-40B4-BE49-F238E27FC236}">
                  <a16:creationId xmlns:a16="http://schemas.microsoft.com/office/drawing/2014/main" id="{972791AE-4DAD-485E-B2FC-9C0F85E6DA3E}"/>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506492-6541-431F-B322-187B21264ED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PreSendRequestContent</a:t>
              </a:r>
              <a:endParaRPr lang="en-US" sz="750" dirty="0">
                <a:solidFill>
                  <a:schemeClr val="tx1"/>
                </a:solidFill>
                <a:latin typeface="Roboto Slab Regular" panose="020B0604020202020204" charset="0"/>
                <a:ea typeface="Roboto Slab Regular" panose="020B0604020202020204" charset="0"/>
              </a:endParaRPr>
            </a:p>
          </p:txBody>
        </p:sp>
      </p:grpSp>
      <p:sp>
        <p:nvSpPr>
          <p:cNvPr id="67" name="TextBox 66">
            <a:extLst>
              <a:ext uri="{FF2B5EF4-FFF2-40B4-BE49-F238E27FC236}">
                <a16:creationId xmlns:a16="http://schemas.microsoft.com/office/drawing/2014/main" id="{E8D54C00-A23F-4289-838A-7EAF1D9B3EAE}"/>
              </a:ext>
            </a:extLst>
          </p:cNvPr>
          <p:cNvSpPr txBox="1"/>
          <p:nvPr/>
        </p:nvSpPr>
        <p:spPr>
          <a:xfrm>
            <a:off x="4596587" y="2126116"/>
            <a:ext cx="3986543" cy="438582"/>
          </a:xfrm>
          <a:prstGeom prst="rect">
            <a:avLst/>
          </a:prstGeom>
          <a:noFill/>
        </p:spPr>
        <p:txBody>
          <a:bodyPr wrap="square" rtlCol="0">
            <a:spAutoFit/>
          </a:bodyPr>
          <a:lstStyle/>
          <a:p>
            <a:r>
              <a:rPr lang="en-US" sz="750" b="1" dirty="0">
                <a:solidFill>
                  <a:schemeClr val="accent3"/>
                </a:solidFill>
                <a:latin typeface="Roboto Slab Regular" panose="020B0604020202020204" charset="0"/>
                <a:ea typeface="Roboto Slab Regular" panose="020B0604020202020204" charset="0"/>
              </a:rPr>
              <a:t>Full list of events  available @ </a:t>
            </a:r>
          </a:p>
          <a:p>
            <a:r>
              <a:rPr lang="en-US" sz="750" dirty="0">
                <a:solidFill>
                  <a:schemeClr val="accent3"/>
                </a:solidFill>
                <a:latin typeface="Roboto Slab Regular" panose="020B0604020202020204" charset="0"/>
                <a:ea typeface="Roboto Slab Regular" panose="020B0604020202020204" charset="0"/>
                <a:hlinkClick r:id="rId3"/>
              </a:rPr>
              <a:t>https://docs.microsoft.com/en-us/previous-versions/aspnet/bb470252(v=vs.100)#life-cycle-stages</a:t>
            </a:r>
            <a:endParaRPr lang="en-US" sz="750" dirty="0">
              <a:solidFill>
                <a:schemeClr val="accent3"/>
              </a:solidFill>
              <a:latin typeface="Roboto Slab Regular" panose="020B0604020202020204" charset="0"/>
              <a:ea typeface="Roboto Slab Regular" panose="020B0604020202020204" charset="0"/>
            </a:endParaRPr>
          </a:p>
        </p:txBody>
      </p:sp>
      <p:grpSp>
        <p:nvGrpSpPr>
          <p:cNvPr id="5" name="Group 4">
            <a:extLst>
              <a:ext uri="{FF2B5EF4-FFF2-40B4-BE49-F238E27FC236}">
                <a16:creationId xmlns:a16="http://schemas.microsoft.com/office/drawing/2014/main" id="{2631F8F0-AF67-4EF4-AED1-72654D034875}"/>
              </a:ext>
            </a:extLst>
          </p:cNvPr>
          <p:cNvGrpSpPr/>
          <p:nvPr/>
        </p:nvGrpSpPr>
        <p:grpSpPr>
          <a:xfrm>
            <a:off x="5965608" y="2663655"/>
            <a:ext cx="2487033" cy="207749"/>
            <a:chOff x="5481309" y="2644117"/>
            <a:chExt cx="2487033" cy="207749"/>
          </a:xfrm>
        </p:grpSpPr>
        <p:sp>
          <p:nvSpPr>
            <p:cNvPr id="70" name="TextBox 69">
              <a:extLst>
                <a:ext uri="{FF2B5EF4-FFF2-40B4-BE49-F238E27FC236}">
                  <a16:creationId xmlns:a16="http://schemas.microsoft.com/office/drawing/2014/main" id="{0BACB14A-9DD8-4B94-BE76-48BAEA5CD5EF}"/>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Module classes instantiated (discussed later)</a:t>
              </a:r>
            </a:p>
          </p:txBody>
        </p:sp>
        <p:cxnSp>
          <p:nvCxnSpPr>
            <p:cNvPr id="4" name="Straight Arrow Connector 3">
              <a:extLst>
                <a:ext uri="{FF2B5EF4-FFF2-40B4-BE49-F238E27FC236}">
                  <a16:creationId xmlns:a16="http://schemas.microsoft.com/office/drawing/2014/main" id="{EAB98883-76C4-47C6-BE9C-92DBCC0A6683}"/>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4AAD782-3078-4423-A662-42040BB6FF96}"/>
              </a:ext>
            </a:extLst>
          </p:cNvPr>
          <p:cNvGrpSpPr/>
          <p:nvPr/>
        </p:nvGrpSpPr>
        <p:grpSpPr>
          <a:xfrm>
            <a:off x="5965608" y="3691533"/>
            <a:ext cx="2620123" cy="207749"/>
            <a:chOff x="5481309" y="2644117"/>
            <a:chExt cx="2487033" cy="207749"/>
          </a:xfrm>
        </p:grpSpPr>
        <p:sp>
          <p:nvSpPr>
            <p:cNvPr id="72" name="TextBox 71">
              <a:extLst>
                <a:ext uri="{FF2B5EF4-FFF2-40B4-BE49-F238E27FC236}">
                  <a16:creationId xmlns:a16="http://schemas.microsoft.com/office/drawing/2014/main" id="{69F523DE-9309-480E-9353-3CC70E5EEDF8}"/>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Handler selection and Execution (discussed later)</a:t>
              </a:r>
            </a:p>
          </p:txBody>
        </p:sp>
        <p:cxnSp>
          <p:nvCxnSpPr>
            <p:cNvPr id="73" name="Straight Arrow Connector 72">
              <a:extLst>
                <a:ext uri="{FF2B5EF4-FFF2-40B4-BE49-F238E27FC236}">
                  <a16:creationId xmlns:a16="http://schemas.microsoft.com/office/drawing/2014/main" id="{B3375382-5722-49A6-AE1C-390825F5252C}"/>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812374" y="1360968"/>
            <a:ext cx="8176049" cy="1667982"/>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Global Application class, which in our case is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MvcApplication</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System.Web.HttpApplication</a:t>
            </a:r>
            <a:r>
              <a:rPr lang="en-US" dirty="0">
                <a:solidFill>
                  <a:schemeClr val="tx1"/>
                </a:solidFill>
                <a:latin typeface="Roboto Slab Regular" panose="020B0604020202020204" charset="0"/>
                <a:ea typeface="Roboto Slab Regular" panose="020B0604020202020204" charset="0"/>
              </a:rPr>
              <a:t>,</a:t>
            </a:r>
            <a:r>
              <a:rPr lang="en-US" sz="900" dirty="0">
                <a:solidFill>
                  <a:srgbClr val="000000"/>
                </a:solidFill>
                <a:latin typeface="Consolas" panose="020B0609020204030204" pitchFamily="49" charset="0"/>
              </a:rPr>
              <a:t> </a:t>
            </a:r>
            <a:r>
              <a:rPr lang="en-US" dirty="0">
                <a:solidFill>
                  <a:schemeClr val="tx1"/>
                </a:solidFill>
                <a:latin typeface="Roboto Slab Regular" panose="020B0604020202020204" charset="0"/>
                <a:ea typeface="Roboto Slab Regular" panose="020B0604020202020204" charset="0"/>
              </a:rPr>
              <a:t>is instantiated and used by both the Application and Request Lifecycles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Separate global application instances are used to support each lifecycle: Application and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lifecycle of each global application instance is managed by the ASP.NET Framework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98140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Application Lifecycle vs Request Lifecycle</a:t>
            </a:r>
          </a:p>
        </p:txBody>
      </p:sp>
      <p:sp>
        <p:nvSpPr>
          <p:cNvPr id="17" name="Google Shape;649;p68">
            <a:extLst>
              <a:ext uri="{FF2B5EF4-FFF2-40B4-BE49-F238E27FC236}">
                <a16:creationId xmlns:a16="http://schemas.microsoft.com/office/drawing/2014/main" id="{EC148C0F-D757-4CA3-914C-C48173976D75}"/>
              </a:ext>
            </a:extLst>
          </p:cNvPr>
          <p:cNvSpPr txBox="1">
            <a:spLocks/>
          </p:cNvSpPr>
          <p:nvPr/>
        </p:nvSpPr>
        <p:spPr>
          <a:xfrm>
            <a:off x="453600" y="3181900"/>
            <a:ext cx="82368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spcAft>
                <a:spcPts val="1600"/>
              </a:spcAft>
            </a:pPr>
            <a:r>
              <a:rPr lang="en-US" dirty="0"/>
              <a:t>Request Lifecycle</a:t>
            </a:r>
          </a:p>
        </p:txBody>
      </p:sp>
      <p:sp>
        <p:nvSpPr>
          <p:cNvPr id="18" name="Google Shape;647;p68">
            <a:extLst>
              <a:ext uri="{FF2B5EF4-FFF2-40B4-BE49-F238E27FC236}">
                <a16:creationId xmlns:a16="http://schemas.microsoft.com/office/drawing/2014/main" id="{A217C02F-FAD1-41FC-BFF3-7E4F50C04B11}"/>
              </a:ext>
            </a:extLst>
          </p:cNvPr>
          <p:cNvSpPr txBox="1">
            <a:spLocks/>
          </p:cNvSpPr>
          <p:nvPr/>
        </p:nvSpPr>
        <p:spPr>
          <a:xfrm>
            <a:off x="812375" y="3538652"/>
            <a:ext cx="8176050" cy="1540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1pPr>
            <a:lvl2pPr marL="914400" marR="0" lvl="1"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2pPr>
            <a:lvl3pPr marL="1371600" marR="0" lvl="2"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3pPr>
            <a:lvl4pPr marL="1828800" marR="0" lvl="3"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4pPr>
            <a:lvl5pPr marL="2286000" marR="0" lvl="4"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5pPr>
            <a:lvl6pPr marL="2743200" marR="0" lvl="5"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6pPr>
            <a:lvl7pPr marL="3200400" marR="0" lvl="6"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7pPr>
            <a:lvl8pPr marL="3657600" marR="0" lvl="7"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8pPr>
            <a:lvl9pPr marL="4114800" marR="0" lvl="8" indent="-304800" algn="l" rtl="0" eaLnBrk="1" hangingPunct="1">
              <a:lnSpc>
                <a:spcPct val="100000"/>
              </a:lnSpc>
              <a:spcBef>
                <a:spcPts val="400"/>
              </a:spcBef>
              <a:spcAft>
                <a:spcPts val="40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9p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One global application instance processes one request at a time. The same global application instance can process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Multiple global application instances can exist concurrently and serve parallel requests =&gt; multithreading concerns about shared data objects</a:t>
            </a:r>
          </a:p>
          <a:p>
            <a:pPr marL="152400" indent="0">
              <a:lnSpc>
                <a:spcPct val="150000"/>
              </a:lnSpc>
              <a:spcAft>
                <a:spcPts val="1600"/>
              </a:spcAft>
              <a:buFont typeface="Open Sans"/>
              <a:buNone/>
            </a:pPr>
            <a:endParaRPr lang="en-US" dirty="0">
              <a:solidFill>
                <a:schemeClr val="tx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42317634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System.Web.IHttpModule</a:t>
            </a:r>
            <a:r>
              <a:rPr lang="en-US" dirty="0">
                <a:solidFill>
                  <a:schemeClr val="tx1"/>
                </a:solidFill>
                <a:latin typeface="Roboto Slab Regular" panose="020B0604020202020204" charset="0"/>
                <a:ea typeface="Roboto Slab Regular" panose="020B0604020202020204" charset="0"/>
              </a:rPr>
              <a:t> interface used to monitor/manipulate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Provide services such as Caching, Security, State Management or used for Diagnosis and Debugging</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action mechanism for monitoring/manipulating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raised by other modules as well as raise custom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coordination and data sharing between different modules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Each Global Application class instance is given its own set of modules =&gt; multiple instances of the same module can exist simultaneously. Each module</a:t>
            </a:r>
            <a:r>
              <a:rPr lang="it-IT" dirty="0">
                <a:solidFill>
                  <a:schemeClr val="tx1"/>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instance can handle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a:t>
            </a:r>
          </a:p>
        </p:txBody>
      </p:sp>
    </p:spTree>
    <p:extLst>
      <p:ext uri="{BB962C8B-B14F-4D97-AF65-F5344CB8AC3E}">
        <p14:creationId xmlns:p14="http://schemas.microsoft.com/office/powerpoint/2010/main" val="415709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System.Web.IHttpHandler</a:t>
            </a:r>
            <a:r>
              <a:rPr lang="en-US" dirty="0">
                <a:solidFill>
                  <a:schemeClr val="tx1"/>
                </a:solidFill>
                <a:latin typeface="Roboto Slab Regular" panose="020B0604020202020204" charset="0"/>
                <a:ea typeface="Roboto Slab Regular" panose="020B0604020202020204" charset="0"/>
              </a:rPr>
              <a:t> interface and are responsible for generating the response content for an HTTP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Built-in handlers for MVC, Web Forms, Web API, </a:t>
            </a:r>
            <a:r>
              <a:rPr lang="en-US" dirty="0" err="1">
                <a:solidFill>
                  <a:schemeClr val="tx1"/>
                </a:solidFill>
                <a:latin typeface="Roboto Slab Regular" panose="020B0604020202020204" charset="0"/>
                <a:ea typeface="Roboto Slab Regular" panose="020B0604020202020204" charset="0"/>
              </a:rPr>
              <a:t>SignalR</a:t>
            </a:r>
            <a:r>
              <a:rPr lang="en-US" dirty="0">
                <a:solidFill>
                  <a:schemeClr val="tx1"/>
                </a:solidFill>
                <a:latin typeface="Roboto Slab Regular" panose="020B0604020202020204" charset="0"/>
                <a:ea typeface="Roboto Slab Regular" panose="020B0604020202020204" charset="0"/>
              </a:rPr>
              <a:t> as well as custom handlers. The ASP.NET Platform treats them all equally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Handlers</a:t>
            </a:r>
          </a:p>
        </p:txBody>
      </p:sp>
    </p:spTree>
    <p:extLst>
      <p:ext uri="{BB962C8B-B14F-4D97-AF65-F5344CB8AC3E}">
        <p14:creationId xmlns:p14="http://schemas.microsoft.com/office/powerpoint/2010/main" val="488133581"/>
      </p:ext>
    </p:extLst>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613</TotalTime>
  <Words>4674</Words>
  <Application>Microsoft Office PowerPoint</Application>
  <PresentationFormat>On-screen Show (16:9)</PresentationFormat>
  <Paragraphs>506</Paragraphs>
  <Slides>70</Slides>
  <Notes>69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Source Sans Pro Light</vt:lpstr>
      <vt:lpstr>Arial</vt:lpstr>
      <vt:lpstr>Open Sans</vt:lpstr>
      <vt:lpstr>Open Sans ExtraBold</vt:lpstr>
      <vt:lpstr>Consolas</vt:lpstr>
      <vt:lpstr>Wingdings</vt:lpstr>
      <vt:lpstr>Roboto Slab</vt:lpstr>
      <vt:lpstr>Roboto Slab Regular</vt:lpstr>
      <vt:lpstr>HS Master Slides</vt:lpstr>
      <vt:lpstr>Pro ASP.NET MVC 5 Platform</vt:lpstr>
      <vt:lpstr>Intro</vt:lpstr>
      <vt:lpstr>Intro</vt:lpstr>
      <vt:lpstr>Intro</vt:lpstr>
      <vt:lpstr>Intro</vt:lpstr>
      <vt:lpstr>The ASP.NET Lifecycles</vt:lpstr>
      <vt:lpstr>The ASP.NET Lifecycles</vt:lpstr>
      <vt:lpstr>Modules</vt:lpstr>
      <vt:lpstr>Handlers</vt:lpstr>
      <vt:lpstr>Modules vs Handlers</vt:lpstr>
      <vt:lpstr>Helpful Resources</vt:lpstr>
      <vt:lpstr>PowerPoint Presentation</vt:lpstr>
      <vt:lpstr>Click to add title</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121</cp:revision>
  <dcterms:created xsi:type="dcterms:W3CDTF">2021-03-10T08:08:09Z</dcterms:created>
  <dcterms:modified xsi:type="dcterms:W3CDTF">2021-03-29T12:52:43Z</dcterms:modified>
</cp:coreProperties>
</file>